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9"/>
  </p:notesMasterIdLst>
  <p:sldIdLst>
    <p:sldId id="279" r:id="rId2"/>
    <p:sldId id="292" r:id="rId3"/>
    <p:sldId id="294" r:id="rId4"/>
    <p:sldId id="287" r:id="rId5"/>
    <p:sldId id="295" r:id="rId6"/>
    <p:sldId id="297" r:id="rId7"/>
    <p:sldId id="299" r:id="rId8"/>
    <p:sldId id="298" r:id="rId9"/>
    <p:sldId id="300" r:id="rId10"/>
    <p:sldId id="301" r:id="rId11"/>
    <p:sldId id="302" r:id="rId12"/>
    <p:sldId id="291" r:id="rId13"/>
    <p:sldId id="305" r:id="rId14"/>
    <p:sldId id="303" r:id="rId15"/>
    <p:sldId id="293" r:id="rId16"/>
    <p:sldId id="278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6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0FEF"/>
    <a:srgbClr val="205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64" autoAdjust="0"/>
  </p:normalViewPr>
  <p:slideViewPr>
    <p:cSldViewPr>
      <p:cViewPr varScale="1">
        <p:scale>
          <a:sx n="98" d="100"/>
          <a:sy n="98" d="100"/>
        </p:scale>
        <p:origin x="726" y="84"/>
      </p:cViewPr>
      <p:guideLst>
        <p:guide orient="horz" pos="2160"/>
        <p:guide pos="3840"/>
        <p:guide orient="horz" pos="36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99CD5-D962-4CE6-B084-B7B9F527C809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B2DFA-04F6-4713-86A1-47E95357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5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4924" y="1567537"/>
            <a:ext cx="11085097" cy="2387600"/>
          </a:xfrm>
        </p:spPr>
        <p:txBody>
          <a:bodyPr anchor="t"/>
          <a:lstStyle>
            <a:lvl1pPr algn="l">
              <a:defRPr sz="54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958" y="2610852"/>
            <a:ext cx="9144000" cy="1311440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184" y="2862944"/>
            <a:ext cx="3237801" cy="315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9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52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 sz="4000"/>
            </a:lvl1pPr>
            <a:lvl2pPr marL="914400" indent="-457200">
              <a:defRPr sz="3600"/>
            </a:lvl2pPr>
            <a:lvl3pPr marL="1371600" indent="-457200">
              <a:defRPr sz="3200"/>
            </a:lvl3pPr>
            <a:lvl4pPr marL="1828800" indent="-457200">
              <a:defRPr sz="2800"/>
            </a:lvl4pPr>
            <a:lvl5pPr marL="2286000" indent="-457200"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6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 sz="4000"/>
            </a:lvl1pPr>
            <a:lvl2pPr marL="914400" indent="-457200">
              <a:defRPr sz="3600"/>
            </a:lvl2pPr>
            <a:lvl3pPr marL="1371600" indent="-457200">
              <a:defRPr sz="3200"/>
            </a:lvl3pPr>
            <a:lvl4pPr marL="1828800" indent="-457200">
              <a:defRPr sz="2800"/>
            </a:lvl4pPr>
            <a:lvl5pPr marL="2286000" indent="-457200"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324600"/>
            <a:ext cx="1905001" cy="29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6" y="365125"/>
            <a:ext cx="12188824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0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1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788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436" y="2438400"/>
            <a:ext cx="6016764" cy="165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807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953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9601200" y="4648200"/>
            <a:ext cx="2590801" cy="2209800"/>
            <a:chOff x="9601200" y="4648200"/>
            <a:chExt cx="2590801" cy="2209800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935" b="19355"/>
            <a:stretch/>
          </p:blipFill>
          <p:spPr>
            <a:xfrm>
              <a:off x="10058401" y="4953000"/>
              <a:ext cx="2133600" cy="19050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9601200" y="4648200"/>
              <a:ext cx="2590800" cy="2209800"/>
            </a:xfrm>
            <a:prstGeom prst="rect">
              <a:avLst/>
            </a:prstGeom>
            <a:solidFill>
              <a:schemeClr val="tx1">
                <a:alpha val="7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43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697" r:id="rId2"/>
    <p:sldLayoutId id="214748370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 cap="none" baseline="0">
          <a:solidFill>
            <a:schemeClr val="bg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40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860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\\CC.AD.CCHS.NET\WORLD\SHARED\MKTG\GLOBAL\Marketing%20Account%20Services\flierstyler\onbrand.clevelandclinic.org\explore-the-guidelines\writing-guidelines\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nbrand.clevelandclinic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levelandclinic.flierstyler.pro/logi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FlierStyler</a:t>
            </a:r>
            <a:r>
              <a:rPr lang="en-US" dirty="0" smtClean="0"/>
              <a:t> Pro </a:t>
            </a:r>
            <a:br>
              <a:rPr lang="en-US" dirty="0" smtClean="0"/>
            </a:br>
            <a:r>
              <a:rPr lang="en-US" sz="4400" dirty="0" smtClean="0"/>
              <a:t>Branch Manager Training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958" y="3108160"/>
            <a:ext cx="9144000" cy="13114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March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399" y="4419600"/>
            <a:ext cx="292179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86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– More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351338"/>
          </a:xfrm>
        </p:spPr>
        <p:txBody>
          <a:bodyPr/>
          <a:lstStyle/>
          <a:p>
            <a:r>
              <a:rPr lang="en-US" sz="3200" b="1" dirty="0" smtClean="0"/>
              <a:t>Bold </a:t>
            </a:r>
            <a:r>
              <a:rPr lang="en-US" sz="3200" b="1" dirty="0"/>
              <a:t>and italics </a:t>
            </a:r>
            <a:r>
              <a:rPr lang="en-US" sz="3200" dirty="0"/>
              <a:t>are </a:t>
            </a:r>
            <a:r>
              <a:rPr lang="en-US" sz="3200" dirty="0" smtClean="0"/>
              <a:t>available. Use </a:t>
            </a:r>
            <a:r>
              <a:rPr lang="en-US" sz="3200" dirty="0"/>
              <a:t>where it makes sense.</a:t>
            </a:r>
          </a:p>
          <a:p>
            <a:r>
              <a:rPr lang="en-US" sz="3200" b="1" dirty="0" smtClean="0"/>
              <a:t>ALL </a:t>
            </a:r>
            <a:r>
              <a:rPr lang="en-US" sz="3200" b="1" dirty="0"/>
              <a:t>CAPS IS NOT OUR STYLE</a:t>
            </a:r>
            <a:r>
              <a:rPr lang="en-US" sz="3200" dirty="0"/>
              <a:t> – Use sparingly for emphasis. </a:t>
            </a:r>
            <a:r>
              <a:rPr lang="en-US" sz="3200" dirty="0" smtClean="0"/>
              <a:t>In </a:t>
            </a:r>
            <a:r>
              <a:rPr lang="en-US" sz="3200" dirty="0"/>
              <a:t>most cases, </a:t>
            </a:r>
            <a:r>
              <a:rPr lang="en-US" sz="3200" dirty="0" smtClean="0"/>
              <a:t>use sentence case for </a:t>
            </a:r>
            <a:r>
              <a:rPr lang="en-US" sz="3200" dirty="0"/>
              <a:t>headlines </a:t>
            </a:r>
            <a:r>
              <a:rPr lang="en-US" sz="3200" dirty="0" smtClean="0"/>
              <a:t>and </a:t>
            </a:r>
            <a:r>
              <a:rPr lang="en-US" sz="3200" dirty="0"/>
              <a:t>body copy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85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</a:t>
            </a:r>
            <a:r>
              <a:rPr lang="en-US" dirty="0"/>
              <a:t>– More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351338"/>
          </a:xfrm>
        </p:spPr>
        <p:txBody>
          <a:bodyPr/>
          <a:lstStyle/>
          <a:p>
            <a:r>
              <a:rPr lang="en-US" sz="2800" b="1" dirty="0" smtClean="0"/>
              <a:t>Before </a:t>
            </a:r>
            <a:r>
              <a:rPr lang="en-US" sz="2800" b="1" dirty="0"/>
              <a:t>approving, also </a:t>
            </a:r>
            <a:r>
              <a:rPr lang="en-US" sz="2800" b="1" dirty="0" smtClean="0"/>
              <a:t>check:</a:t>
            </a:r>
          </a:p>
          <a:p>
            <a:pPr lvl="1"/>
            <a:r>
              <a:rPr lang="en-US" sz="2400" b="1" dirty="0" smtClean="0"/>
              <a:t>Spelling</a:t>
            </a:r>
            <a:r>
              <a:rPr lang="en-US" sz="2400" dirty="0" smtClean="0"/>
              <a:t> </a:t>
            </a:r>
            <a:r>
              <a:rPr lang="en-US" sz="2400" dirty="0"/>
              <a:t>– it’s amazing how many times “</a:t>
            </a:r>
            <a:r>
              <a:rPr lang="en-US" sz="2400" dirty="0" err="1"/>
              <a:t>hopsital</a:t>
            </a:r>
            <a:r>
              <a:rPr lang="en-US" sz="2400" dirty="0"/>
              <a:t>” gets typed by </a:t>
            </a:r>
            <a:r>
              <a:rPr lang="en-US" sz="2400" dirty="0" smtClean="0"/>
              <a:t>mistake.</a:t>
            </a:r>
          </a:p>
          <a:p>
            <a:pPr lvl="1"/>
            <a:r>
              <a:rPr lang="en-US" sz="2800" b="1" dirty="0" smtClean="0"/>
              <a:t>Grammar </a:t>
            </a:r>
            <a:r>
              <a:rPr lang="en-US" sz="2800" b="1" dirty="0"/>
              <a:t>and </a:t>
            </a:r>
            <a:r>
              <a:rPr lang="en-US" sz="2800" b="1" dirty="0" smtClean="0"/>
              <a:t>Punctuation.</a:t>
            </a:r>
          </a:p>
          <a:p>
            <a:pPr lvl="1"/>
            <a:r>
              <a:rPr lang="en-US" sz="2800" b="1" dirty="0" smtClean="0"/>
              <a:t>Make </a:t>
            </a:r>
            <a:r>
              <a:rPr lang="en-US" sz="2800" b="1" dirty="0"/>
              <a:t>sure all appropriate information is </a:t>
            </a:r>
            <a:r>
              <a:rPr lang="en-US" sz="2800" b="1" dirty="0" smtClean="0"/>
              <a:t>included. </a:t>
            </a:r>
          </a:p>
          <a:p>
            <a:pPr lvl="2"/>
            <a:r>
              <a:rPr lang="en-US" sz="2400" dirty="0" smtClean="0"/>
              <a:t>Who</a:t>
            </a:r>
            <a:r>
              <a:rPr lang="en-US" sz="2400" dirty="0"/>
              <a:t>, What, Where, When, Why, </a:t>
            </a:r>
            <a:r>
              <a:rPr lang="en-US" sz="2400" dirty="0" smtClean="0"/>
              <a:t>How</a:t>
            </a:r>
          </a:p>
          <a:p>
            <a:pPr lvl="2"/>
            <a:r>
              <a:rPr lang="en-US" sz="2800" dirty="0" smtClean="0"/>
              <a:t>If </a:t>
            </a:r>
            <a:r>
              <a:rPr lang="en-US" sz="2800" dirty="0"/>
              <a:t>you think the submitter missed something, email them to ask for the info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b="1" dirty="0"/>
              <a:t>Cleveland Clinic Writing Guidelines</a:t>
            </a:r>
            <a:r>
              <a:rPr lang="en-US" sz="2800" dirty="0"/>
              <a:t> can be found at </a:t>
            </a:r>
            <a:r>
              <a:rPr lang="en-US" sz="2800" u="sng" dirty="0">
                <a:hlinkClick r:id="rId2" action="ppaction://hlinkfile"/>
              </a:rPr>
              <a:t>onbrand.clevelandclinic.org/explore-the-guidelines/writing-guidelines/</a:t>
            </a:r>
            <a:r>
              <a:rPr lang="en-US" sz="2800" dirty="0"/>
              <a:t>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95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25" y="1561470"/>
            <a:ext cx="5101841" cy="4763130"/>
          </a:xfrm>
          <a:ln>
            <a:solidFill>
              <a:schemeClr val="bg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561470"/>
            <a:ext cx="5191125" cy="4379344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97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Example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57" y="1310639"/>
            <a:ext cx="4341992" cy="5547361"/>
          </a:xfrm>
          <a:ln>
            <a:solidFill>
              <a:schemeClr val="bg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063" y="1295400"/>
            <a:ext cx="4300937" cy="5516563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4784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896600" cy="4351338"/>
          </a:xfrm>
        </p:spPr>
        <p:txBody>
          <a:bodyPr/>
          <a:lstStyle/>
          <a:p>
            <a:r>
              <a:rPr lang="en-US" sz="3600" b="1" dirty="0" smtClean="0"/>
              <a:t>Use your judgment </a:t>
            </a:r>
            <a:r>
              <a:rPr lang="en-US" sz="3600" dirty="0"/>
              <a:t>– </a:t>
            </a:r>
            <a:r>
              <a:rPr lang="en-US" sz="3600" dirty="0" smtClean="0"/>
              <a:t>There </a:t>
            </a:r>
            <a:r>
              <a:rPr lang="en-US" sz="3600" dirty="0"/>
              <a:t>will be times when things just don’t fit and you must make a judgment call regarding shortening sentences, using abbreviations, removing periods from a.m. and p.m., etc</a:t>
            </a:r>
            <a:r>
              <a:rPr lang="en-US" sz="3600" dirty="0" smtClean="0"/>
              <a:t>.</a:t>
            </a:r>
          </a:p>
          <a:p>
            <a:pPr lvl="0"/>
            <a:r>
              <a:rPr lang="en-US" sz="3600" b="1" dirty="0" smtClean="0"/>
              <a:t>You </a:t>
            </a:r>
            <a:r>
              <a:rPr lang="en-US" sz="3600" b="1" dirty="0"/>
              <a:t>are the gatekeeper</a:t>
            </a:r>
            <a:r>
              <a:rPr lang="en-US" sz="3600" dirty="0"/>
              <a:t> – </a:t>
            </a:r>
            <a:r>
              <a:rPr lang="en-US" sz="3600" dirty="0" smtClean="0"/>
              <a:t>If </a:t>
            </a:r>
            <a:r>
              <a:rPr lang="en-US" sz="3600" dirty="0"/>
              <a:t>something does not look right, send an email to the person who submitted and ask them to clarify</a:t>
            </a:r>
            <a:r>
              <a:rPr lang="en-US" sz="3600" dirty="0" smtClean="0"/>
              <a:t>.</a:t>
            </a:r>
          </a:p>
          <a:p>
            <a:pPr marL="0" lvl="0" indent="0">
              <a:buNone/>
            </a:pPr>
            <a:endParaRPr lang="en-US" sz="2800" dirty="0" smtClean="0"/>
          </a:p>
          <a:p>
            <a:pPr lvl="0"/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96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66218"/>
            <a:ext cx="12192000" cy="1325563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0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698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r>
              <a:rPr lang="en-US" smtClean="0"/>
              <a:t>Role </a:t>
            </a:r>
            <a:r>
              <a:rPr lang="en-US" dirty="0" smtClean="0"/>
              <a:t>of Branch Manager</a:t>
            </a:r>
          </a:p>
          <a:p>
            <a:r>
              <a:rPr lang="en-US" dirty="0" err="1" smtClean="0"/>
              <a:t>FlierStyler</a:t>
            </a:r>
            <a:r>
              <a:rPr lang="en-US" dirty="0" smtClean="0"/>
              <a:t> Pro tour</a:t>
            </a:r>
          </a:p>
          <a:p>
            <a:pPr lvl="1"/>
            <a:r>
              <a:rPr lang="en-US" dirty="0" smtClean="0"/>
              <a:t>Filters</a:t>
            </a:r>
          </a:p>
          <a:p>
            <a:pPr lvl="1"/>
            <a:r>
              <a:rPr lang="en-US" dirty="0" smtClean="0"/>
              <a:t>Editing and approving fliers</a:t>
            </a:r>
          </a:p>
          <a:p>
            <a:pPr lvl="1"/>
            <a:r>
              <a:rPr lang="en-US" dirty="0" smtClean="0"/>
              <a:t>Media – Adding images </a:t>
            </a:r>
          </a:p>
          <a:p>
            <a:r>
              <a:rPr lang="en-US" dirty="0" smtClean="0"/>
              <a:t>Demo – from email to approval 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MAS Branch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351338"/>
          </a:xfrm>
        </p:spPr>
        <p:txBody>
          <a:bodyPr/>
          <a:lstStyle/>
          <a:p>
            <a:r>
              <a:rPr lang="en-US" b="1" dirty="0" smtClean="0"/>
              <a:t>Edit and approve fliers.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 smtClean="0"/>
              <a:t>within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2 business days </a:t>
            </a:r>
            <a:r>
              <a:rPr lang="en-US" dirty="0" smtClean="0"/>
              <a:t>of notification.</a:t>
            </a:r>
          </a:p>
          <a:p>
            <a:pPr lvl="1"/>
            <a:r>
              <a:rPr lang="en-US" dirty="0" smtClean="0"/>
              <a:t>Ensure that fliers are consistent with CC brand guidelines</a:t>
            </a:r>
            <a:r>
              <a:rPr lang="en-US" dirty="0" smtClean="0"/>
              <a:t>. (</a:t>
            </a:r>
            <a:r>
              <a:rPr lang="en-US" dirty="0" smtClean="0">
                <a:hlinkClick r:id="rId2"/>
              </a:rPr>
              <a:t>onbrand.clevelandclinic.org/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Color text should be reserved for heads/subheads. No rainbows of color text.</a:t>
            </a:r>
          </a:p>
          <a:p>
            <a:pPr lvl="1"/>
            <a:r>
              <a:rPr lang="en-US" dirty="0" smtClean="0"/>
              <a:t>Correct grammar, spelling, punctuation errors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Add expiration date if flier is time-sensitive.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05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MAS Branch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r>
              <a:rPr lang="en-US" b="1" dirty="0" smtClean="0"/>
              <a:t>Resize </a:t>
            </a:r>
            <a:r>
              <a:rPr lang="en-US" b="1" dirty="0"/>
              <a:t>and upload </a:t>
            </a:r>
            <a:r>
              <a:rPr lang="en-US" b="1" dirty="0" smtClean="0"/>
              <a:t>header images </a:t>
            </a:r>
            <a:r>
              <a:rPr lang="en-US" dirty="0"/>
              <a:t>as needed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JPG or PNG</a:t>
            </a:r>
          </a:p>
          <a:p>
            <a:pPr lvl="2"/>
            <a:r>
              <a:rPr lang="en-US" dirty="0" smtClean="0"/>
              <a:t>2550 </a:t>
            </a:r>
            <a:r>
              <a:rPr lang="en-US" dirty="0"/>
              <a:t>x 1361 pixels</a:t>
            </a:r>
          </a:p>
          <a:p>
            <a:pPr lvl="2"/>
            <a:r>
              <a:rPr lang="en-US" dirty="0"/>
              <a:t>300 dpi</a:t>
            </a:r>
          </a:p>
          <a:p>
            <a:pPr lvl="2"/>
            <a:r>
              <a:rPr lang="en-US" dirty="0"/>
              <a:t>Max upload size: 8MB</a:t>
            </a:r>
          </a:p>
          <a:p>
            <a:r>
              <a:rPr lang="en-US" b="1" dirty="0" smtClean="0"/>
              <a:t>Reassign </a:t>
            </a:r>
            <a:r>
              <a:rPr lang="en-US" b="1" dirty="0"/>
              <a:t>branch when leaving on </a:t>
            </a:r>
            <a:r>
              <a:rPr lang="en-US" b="1" dirty="0" smtClean="0"/>
              <a:t>PTO </a:t>
            </a:r>
            <a:r>
              <a:rPr lang="en-US" dirty="0" smtClean="0"/>
              <a:t>(Marketing caregivers only).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FlierStyler</a:t>
            </a:r>
            <a:r>
              <a:rPr lang="en-US" dirty="0" smtClean="0"/>
              <a:t> 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://clevelandclinic.flierstyler.pro/login/</a:t>
            </a:r>
            <a:r>
              <a:rPr lang="en-US" dirty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1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-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10820400" cy="4351338"/>
          </a:xfrm>
        </p:spPr>
        <p:txBody>
          <a:bodyPr/>
          <a:lstStyle/>
          <a:p>
            <a:r>
              <a:rPr lang="en-US" sz="3200" dirty="0"/>
              <a:t>In most cases, headline color should match accent color in the header (unless the color is too light for headlines).  </a:t>
            </a:r>
            <a:r>
              <a:rPr lang="en-US" sz="3200" dirty="0" smtClean="0"/>
              <a:t>Blue </a:t>
            </a:r>
            <a:r>
              <a:rPr lang="en-US" sz="3200" dirty="0"/>
              <a:t>and green may also work if the logo is in color.  </a:t>
            </a:r>
            <a:endParaRPr lang="en-US" sz="3200" dirty="0" smtClean="0"/>
          </a:p>
          <a:p>
            <a:r>
              <a:rPr lang="en-US" sz="3200" dirty="0" smtClean="0"/>
              <a:t>If </a:t>
            </a:r>
            <a:r>
              <a:rPr lang="en-US" sz="3200" dirty="0"/>
              <a:t>there is no accent color in the header, the headlines color should coordinate well with the header picture.  </a:t>
            </a:r>
            <a:endParaRPr lang="en-US" sz="3200" dirty="0" smtClean="0"/>
          </a:p>
          <a:p>
            <a:r>
              <a:rPr lang="en-US" sz="3200" b="1" dirty="0" smtClean="0"/>
              <a:t>Override </a:t>
            </a:r>
            <a:r>
              <a:rPr lang="en-US" sz="3200" b="1" dirty="0"/>
              <a:t>colors that you don’t think work well, aren’t approved brand colors, </a:t>
            </a:r>
            <a:r>
              <a:rPr lang="en-US" sz="3200" b="1" dirty="0" smtClean="0"/>
              <a:t>or when </a:t>
            </a:r>
            <a:r>
              <a:rPr lang="en-US" sz="3200" b="1" dirty="0"/>
              <a:t>too many colors are used and it does not look in brand.</a:t>
            </a:r>
          </a:p>
        </p:txBody>
      </p:sp>
    </p:spTree>
    <p:extLst>
      <p:ext uri="{BB962C8B-B14F-4D97-AF65-F5344CB8AC3E}">
        <p14:creationId xmlns:p14="http://schemas.microsoft.com/office/powerpoint/2010/main" val="105256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- 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351338"/>
          </a:xfrm>
        </p:spPr>
        <p:txBody>
          <a:bodyPr/>
          <a:lstStyle/>
          <a:p>
            <a:r>
              <a:rPr lang="en-US" sz="3200" b="1" dirty="0" smtClean="0"/>
              <a:t>Centering</a:t>
            </a:r>
            <a:r>
              <a:rPr lang="en-US" sz="3200" dirty="0" smtClean="0"/>
              <a:t> </a:t>
            </a:r>
            <a:r>
              <a:rPr lang="en-US" sz="3200" dirty="0"/>
              <a:t>– In general, our style is that all copy is flush left.  Use centering sparingly at your discretion</a:t>
            </a:r>
            <a:r>
              <a:rPr lang="en-US" sz="3200" dirty="0" smtClean="0"/>
              <a:t>.</a:t>
            </a:r>
          </a:p>
          <a:p>
            <a:r>
              <a:rPr lang="en-US" sz="3200" b="1" dirty="0"/>
              <a:t>Line spacing</a:t>
            </a:r>
            <a:r>
              <a:rPr lang="en-US" sz="3200" dirty="0"/>
              <a:t> – In the body of the flier, you can force a single space by using “SHIFT-ENTER</a:t>
            </a:r>
            <a:r>
              <a:rPr lang="en-US" sz="3200" dirty="0" smtClean="0"/>
              <a:t>”.</a:t>
            </a:r>
          </a:p>
          <a:p>
            <a:r>
              <a:rPr lang="en-US" sz="3200" b="1" dirty="0"/>
              <a:t>Use bullets to break up copy. </a:t>
            </a:r>
            <a:r>
              <a:rPr lang="en-US" sz="3200" dirty="0"/>
              <a:t>This is especially important when there is a lot of copy.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32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– Punctuation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r>
              <a:rPr lang="en-US" sz="2800" b="1" dirty="0" smtClean="0"/>
              <a:t>Phone </a:t>
            </a:r>
            <a:r>
              <a:rPr lang="en-US" sz="2800" b="1" dirty="0"/>
              <a:t>numbers should have periods, not dashes</a:t>
            </a:r>
            <a:r>
              <a:rPr lang="en-US" sz="2800" dirty="0"/>
              <a:t> – 216.444.1234; for extensions, type ext. 22222 or x22222</a:t>
            </a:r>
          </a:p>
          <a:p>
            <a:r>
              <a:rPr lang="en-US" sz="2800" b="1" dirty="0" smtClean="0"/>
              <a:t>Ampersands </a:t>
            </a:r>
            <a:r>
              <a:rPr lang="en-US" sz="2800" b="1" dirty="0"/>
              <a:t>(&amp;)</a:t>
            </a:r>
            <a:r>
              <a:rPr lang="en-US" sz="2800" dirty="0"/>
              <a:t> — Use sparingly, and only in headings or titles.  Do not use in sentences.</a:t>
            </a:r>
          </a:p>
          <a:p>
            <a:r>
              <a:rPr lang="en-US" sz="2800" b="1" dirty="0" smtClean="0"/>
              <a:t>Exclamation </a:t>
            </a:r>
            <a:r>
              <a:rPr lang="en-US" sz="2800" b="1" dirty="0"/>
              <a:t>points (!!!) </a:t>
            </a:r>
            <a:r>
              <a:rPr lang="en-US" sz="2800" dirty="0"/>
              <a:t>— Use sparingly.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One </a:t>
            </a:r>
            <a:r>
              <a:rPr lang="en-US" sz="2800" dirty="0"/>
              <a:t>is plenty, and they do not need to be at the end of every line.  Feel free to backspace most of these out if the person submitting the flier uses too many!!!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47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– Dates and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9702"/>
            <a:ext cx="10896600" cy="4351338"/>
          </a:xfrm>
        </p:spPr>
        <p:txBody>
          <a:bodyPr/>
          <a:lstStyle/>
          <a:p>
            <a:r>
              <a:rPr lang="en-US" sz="2800" b="1" dirty="0"/>
              <a:t>Write “Tuesday, March 6” </a:t>
            </a:r>
            <a:endParaRPr lang="en-US" sz="2800" b="1" dirty="0" smtClean="0"/>
          </a:p>
          <a:p>
            <a:pPr lvl="1"/>
            <a:r>
              <a:rPr lang="en-US" sz="2000" dirty="0" smtClean="0"/>
              <a:t>NOT </a:t>
            </a:r>
            <a:r>
              <a:rPr lang="en-US" sz="2000" dirty="0"/>
              <a:t>March 6</a:t>
            </a:r>
            <a:r>
              <a:rPr lang="en-US" sz="2000" baseline="30000" dirty="0"/>
              <a:t>th</a:t>
            </a:r>
            <a:r>
              <a:rPr lang="en-US" sz="2000" dirty="0"/>
              <a:t> (the “</a:t>
            </a:r>
            <a:r>
              <a:rPr lang="en-US" sz="2000" dirty="0" err="1"/>
              <a:t>th</a:t>
            </a:r>
            <a:r>
              <a:rPr lang="en-US" sz="2000" dirty="0"/>
              <a:t>” is spoken, not written). </a:t>
            </a:r>
            <a:endParaRPr lang="en-US" sz="2000" dirty="0" smtClean="0"/>
          </a:p>
          <a:p>
            <a:pPr lvl="1"/>
            <a:r>
              <a:rPr lang="en-US" sz="2000" dirty="0" smtClean="0"/>
              <a:t>In </a:t>
            </a:r>
            <a:r>
              <a:rPr lang="en-US" sz="2000" dirty="0"/>
              <a:t>most cases, it is not necessary to include the year on dates </a:t>
            </a:r>
            <a:r>
              <a:rPr lang="en-US" sz="2000" dirty="0" smtClean="0"/>
              <a:t>(</a:t>
            </a:r>
            <a:r>
              <a:rPr lang="en-US" sz="2000" dirty="0"/>
              <a:t>and it saves room).   </a:t>
            </a:r>
            <a:endParaRPr lang="en-US" sz="2000" dirty="0" smtClean="0"/>
          </a:p>
          <a:p>
            <a:pPr lvl="1"/>
            <a:r>
              <a:rPr lang="en-US" sz="2000" dirty="0" smtClean="0"/>
              <a:t>Whenever </a:t>
            </a:r>
            <a:r>
              <a:rPr lang="en-US" sz="2000" dirty="0"/>
              <a:t>there is room, it is helpful to those reading to include the day of the </a:t>
            </a:r>
            <a:r>
              <a:rPr lang="en-US" sz="2000" dirty="0" smtClean="0"/>
              <a:t>week.</a:t>
            </a:r>
          </a:p>
          <a:p>
            <a:pPr lvl="1"/>
            <a:r>
              <a:rPr lang="en-US" sz="2000" dirty="0" smtClean="0"/>
              <a:t>You </a:t>
            </a:r>
            <a:r>
              <a:rPr lang="en-US" sz="2000" dirty="0"/>
              <a:t>may abbreviate Jan., Feb., Aug., Sept., Oct., Nov., </a:t>
            </a:r>
            <a:r>
              <a:rPr lang="en-US" sz="2000" dirty="0" smtClean="0"/>
              <a:t>Dec.</a:t>
            </a:r>
          </a:p>
          <a:p>
            <a:r>
              <a:rPr lang="en-US" sz="2400" b="1" dirty="0" smtClean="0"/>
              <a:t>Time </a:t>
            </a:r>
            <a:r>
              <a:rPr lang="en-US" sz="2400" dirty="0"/>
              <a:t>should be written as </a:t>
            </a:r>
            <a:r>
              <a:rPr lang="en-US" sz="2400" dirty="0" smtClean="0"/>
              <a:t>follows:</a:t>
            </a:r>
          </a:p>
          <a:p>
            <a:pPr lvl="1"/>
            <a:r>
              <a:rPr lang="en-US" sz="2000" dirty="0" smtClean="0"/>
              <a:t>6 p.m.</a:t>
            </a:r>
          </a:p>
          <a:p>
            <a:pPr lvl="1"/>
            <a:r>
              <a:rPr lang="en-US" sz="2000" dirty="0" smtClean="0"/>
              <a:t>6 </a:t>
            </a:r>
            <a:r>
              <a:rPr lang="en-US" sz="2000" dirty="0"/>
              <a:t>to 8 p.m. </a:t>
            </a:r>
            <a:r>
              <a:rPr lang="en-US" sz="2000" u="sng" dirty="0"/>
              <a:t>or</a:t>
            </a:r>
            <a:r>
              <a:rPr lang="en-US" sz="2000" dirty="0"/>
              <a:t> 6-8 p.m. | 5 a.m. to 1 </a:t>
            </a:r>
            <a:r>
              <a:rPr lang="en-US" sz="2000" dirty="0" smtClean="0"/>
              <a:t>p.m.</a:t>
            </a:r>
          </a:p>
          <a:p>
            <a:pPr lvl="1"/>
            <a:r>
              <a:rPr lang="en-US" sz="2000" dirty="0" smtClean="0"/>
              <a:t>noon </a:t>
            </a:r>
            <a:r>
              <a:rPr lang="en-US" sz="2000" dirty="0"/>
              <a:t>or midnight (NOT 12 p.m. or 12 a.m</a:t>
            </a:r>
            <a:r>
              <a:rPr lang="en-US" sz="2000" dirty="0" smtClean="0"/>
              <a:t>.).</a:t>
            </a:r>
          </a:p>
          <a:p>
            <a:r>
              <a:rPr lang="en-US" sz="2400" b="1" dirty="0" smtClean="0"/>
              <a:t>Use </a:t>
            </a:r>
            <a:r>
              <a:rPr lang="en-US" sz="2400" b="1" dirty="0"/>
              <a:t>spaces and pipe symbols </a:t>
            </a:r>
            <a:r>
              <a:rPr lang="en-US" sz="2400" dirty="0"/>
              <a:t>to create breaks between date, time, location on the same line: </a:t>
            </a:r>
            <a:endParaRPr lang="en-US" sz="2400" dirty="0" smtClean="0"/>
          </a:p>
          <a:p>
            <a:pPr lvl="1"/>
            <a:r>
              <a:rPr lang="en-US" sz="2000" dirty="0" smtClean="0"/>
              <a:t>Tuesday</a:t>
            </a:r>
            <a:r>
              <a:rPr lang="en-US" sz="2000" dirty="0"/>
              <a:t>, March 6 | 6-8 p.m. | Hillcrest Hospital Atrium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78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Tips –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896600" cy="4351338"/>
          </a:xfrm>
        </p:spPr>
        <p:txBody>
          <a:bodyPr/>
          <a:lstStyle/>
          <a:p>
            <a:r>
              <a:rPr lang="en-US" sz="2800" dirty="0" smtClean="0"/>
              <a:t>“</a:t>
            </a:r>
            <a:r>
              <a:rPr lang="en-US" sz="2800" dirty="0"/>
              <a:t>Dr.” and MD or DO should never appear in the same reference.  </a:t>
            </a:r>
          </a:p>
          <a:p>
            <a:pPr lvl="1"/>
            <a:r>
              <a:rPr lang="en-US" sz="2400" dirty="0"/>
              <a:t>In most cases, </a:t>
            </a:r>
            <a:r>
              <a:rPr lang="en-US" sz="2400" dirty="0" smtClean="0"/>
              <a:t>use “Brian </a:t>
            </a:r>
            <a:r>
              <a:rPr lang="en-US" sz="2400" dirty="0"/>
              <a:t>Harte, MD” on first reference and “Dr. Harte” on second </a:t>
            </a:r>
            <a:r>
              <a:rPr lang="en-US" sz="2400" dirty="0" smtClean="0"/>
              <a:t>reference.</a:t>
            </a:r>
            <a:endParaRPr lang="en-US" sz="2400" dirty="0"/>
          </a:p>
          <a:p>
            <a:r>
              <a:rPr lang="en-US" sz="2800" dirty="0"/>
              <a:t>No periods in credentials – MD, DO, RN,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  <a:p>
            <a:r>
              <a:rPr lang="en-US" sz="2800" dirty="0"/>
              <a:t>Cleveland Clinic style says to only include three credentials per person.</a:t>
            </a:r>
          </a:p>
          <a:p>
            <a:r>
              <a:rPr lang="en-US" sz="2800" dirty="0"/>
              <a:t>Credentials should go in the following </a:t>
            </a:r>
            <a:r>
              <a:rPr lang="en-US" sz="2800" dirty="0" smtClean="0"/>
              <a:t>order:</a:t>
            </a:r>
          </a:p>
          <a:p>
            <a:pPr lvl="1"/>
            <a:r>
              <a:rPr lang="en-US" sz="2400" dirty="0" smtClean="0"/>
              <a:t>degrees </a:t>
            </a:r>
            <a:r>
              <a:rPr lang="en-US" sz="2400" dirty="0"/>
              <a:t>(MD, PhD or MSN</a:t>
            </a:r>
            <a:r>
              <a:rPr lang="en-US" sz="2400" dirty="0" smtClean="0"/>
              <a:t>); licensures </a:t>
            </a:r>
            <a:r>
              <a:rPr lang="en-US" sz="2400" dirty="0"/>
              <a:t>(RN, RD</a:t>
            </a:r>
            <a:r>
              <a:rPr lang="en-US" sz="2400" dirty="0" smtClean="0"/>
              <a:t>); certifications </a:t>
            </a:r>
            <a:r>
              <a:rPr lang="en-US" sz="2400" dirty="0"/>
              <a:t>(</a:t>
            </a:r>
            <a:r>
              <a:rPr lang="en-US" sz="2400" dirty="0" smtClean="0"/>
              <a:t>CCRN)</a:t>
            </a:r>
          </a:p>
          <a:p>
            <a:pPr lvl="1"/>
            <a:r>
              <a:rPr lang="en-US" sz="2400" i="1" dirty="0" smtClean="0"/>
              <a:t>example</a:t>
            </a:r>
            <a:r>
              <a:rPr lang="en-US" sz="2400" i="1" dirty="0"/>
              <a:t>:  Jane Smith, MSN, RN, CCRN.</a:t>
            </a:r>
            <a:endParaRPr lang="en-US" sz="24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08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877BC"/>
      </a:accent1>
      <a:accent2>
        <a:srgbClr val="7AD0E7"/>
      </a:accent2>
      <a:accent3>
        <a:srgbClr val="F79647"/>
      </a:accent3>
      <a:accent4>
        <a:srgbClr val="F8C946"/>
      </a:accent4>
      <a:accent5>
        <a:srgbClr val="DBDBDB"/>
      </a:accent5>
      <a:accent6>
        <a:srgbClr val="1EC85A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</TotalTime>
  <Words>785</Words>
  <Application>Microsoft Office PowerPoint</Application>
  <PresentationFormat>Widescreen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1_Office Theme</vt:lpstr>
      <vt:lpstr>FlierStyler Pro  Branch Manager Training</vt:lpstr>
      <vt:lpstr>Role of MAS Branch Manager</vt:lpstr>
      <vt:lpstr>Role of MAS Branch Manager</vt:lpstr>
      <vt:lpstr>FlierStyler Pro</vt:lpstr>
      <vt:lpstr>Editing Tips - Colors</vt:lpstr>
      <vt:lpstr>Editing Tips - Spacing</vt:lpstr>
      <vt:lpstr>Editing Tips – Punctuation</vt:lpstr>
      <vt:lpstr>Editing Tips – Dates and Times</vt:lpstr>
      <vt:lpstr>Editing Tips – Credentials</vt:lpstr>
      <vt:lpstr>Editing Tips – More pointers</vt:lpstr>
      <vt:lpstr>Editing Tips – More pointers</vt:lpstr>
      <vt:lpstr>Editing Example</vt:lpstr>
      <vt:lpstr>Editing Example</vt:lpstr>
      <vt:lpstr>Branch Managers</vt:lpstr>
      <vt:lpstr>Questions?</vt:lpstr>
      <vt:lpstr>PowerPoint Presentation</vt:lpstr>
      <vt:lpstr>Agenda</vt:lpstr>
    </vt:vector>
  </TitlesOfParts>
  <Company>Cleveland Clinic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Graph</dc:title>
  <dc:creator>Zwischenberger, Andrea</dc:creator>
  <cp:lastModifiedBy>Thompson, Annette V.</cp:lastModifiedBy>
  <cp:revision>74</cp:revision>
  <dcterms:created xsi:type="dcterms:W3CDTF">2014-11-21T19:31:52Z</dcterms:created>
  <dcterms:modified xsi:type="dcterms:W3CDTF">2023-03-22T15:41:47Z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ServerID">
    <vt:lpwstr>94ff3ca2-daf8-4129-9cc9-1304a8c91b48</vt:lpwstr>
  </property>
  <property fmtid="{D5CDD505-2E9C-101B-9397-08002B2CF9AE}" pid="3" name="Offisync_UpdateToken">
    <vt:lpwstr>1</vt:lpwstr>
  </property>
  <property fmtid="{D5CDD505-2E9C-101B-9397-08002B2CF9AE}" pid="4" name="Jive_LatestUserAccountName">
    <vt:lpwstr>741025</vt:lpwstr>
  </property>
  <property fmtid="{D5CDD505-2E9C-101B-9397-08002B2CF9AE}" pid="5" name="Jive_VersionGuid">
    <vt:lpwstr>8e2cdc2f-8172-4eac-9973-bdc5103fd75b</vt:lpwstr>
  </property>
  <property fmtid="{D5CDD505-2E9C-101B-9397-08002B2CF9AE}" pid="6" name="Offisync_UniqueId">
    <vt:lpwstr>66832</vt:lpwstr>
  </property>
  <property fmtid="{D5CDD505-2E9C-101B-9397-08002B2CF9AE}" pid="7" name="Offisync_ProviderInitializationData">
    <vt:lpwstr>https://ccf.jiveon.com</vt:lpwstr>
  </property>
</Properties>
</file>